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E0AA"/>
    <a:srgbClr val="00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>
        <p:scale>
          <a:sx n="30" d="100"/>
          <a:sy n="30" d="100"/>
        </p:scale>
        <p:origin x="187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78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01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18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95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82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82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27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7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20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78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93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893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09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58F909-2312-4D0C-B3E4-F3C64C9AA508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D6A157-D87B-480A-B062-93C9905FB7C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B0155C76-7F97-B3F7-FFE7-332EFB88F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0"/>
          <a:stretch/>
        </p:blipFill>
        <p:spPr>
          <a:xfrm>
            <a:off x="-1" y="39841713"/>
            <a:ext cx="30275213" cy="2962049"/>
          </a:xfrm>
          <a:prstGeom prst="rect">
            <a:avLst/>
          </a:prstGeom>
        </p:spPr>
      </p:pic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5FCD8888-B046-DE10-321E-68F813F8B8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75213" cy="4318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797872-4855-7578-6931-A7FCE8629DA3}"/>
              </a:ext>
            </a:extLst>
          </p:cNvPr>
          <p:cNvSpPr txBox="1"/>
          <p:nvPr userDrawn="1"/>
        </p:nvSpPr>
        <p:spPr>
          <a:xfrm>
            <a:off x="19182112" y="40722572"/>
            <a:ext cx="11093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>
                <a:solidFill>
                  <a:srgbClr val="75E0AA"/>
                </a:solidFill>
                <a:latin typeface="Navigo" panose="02070503070706040303" pitchFamily="18" charset="0"/>
              </a:rPr>
              <a:t>abdn.ac.uk</a:t>
            </a:r>
            <a:r>
              <a:rPr lang="en-GB" sz="7200" b="1" dirty="0">
                <a:solidFill>
                  <a:srgbClr val="75E0AA"/>
                </a:solidFill>
                <a:latin typeface="Abad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en-GB" sz="7200" b="1" dirty="0">
                <a:solidFill>
                  <a:srgbClr val="75E0AA"/>
                </a:solidFill>
                <a:latin typeface="Navigo" panose="02070503070706040303" pitchFamily="18" charset="0"/>
              </a:rPr>
              <a:t>engineering</a:t>
            </a:r>
          </a:p>
        </p:txBody>
      </p:sp>
    </p:spTree>
    <p:extLst>
      <p:ext uri="{BB962C8B-B14F-4D97-AF65-F5344CB8AC3E}">
        <p14:creationId xmlns:p14="http://schemas.microsoft.com/office/powerpoint/2010/main" val="180892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emf"/><Relationship Id="rId3" Type="http://schemas.openxmlformats.org/officeDocument/2006/relationships/hyperlink" Target="mailto:d.jovcic@abdn.ac.uk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7.jpg"/><Relationship Id="rId5" Type="http://schemas.openxmlformats.org/officeDocument/2006/relationships/hyperlink" Target="mailto:ajamshidifar@abdn.ac.uk" TargetMode="External"/><Relationship Id="rId10" Type="http://schemas.openxmlformats.org/officeDocument/2006/relationships/hyperlink" Target="https://euprojectmission.net/" TargetMode="External"/><Relationship Id="rId4" Type="http://schemas.openxmlformats.org/officeDocument/2006/relationships/hyperlink" Target="mailto:xin.yuan@abdn.ac.uk" TargetMode="External"/><Relationship Id="rId9" Type="http://schemas.openxmlformats.org/officeDocument/2006/relationships/hyperlink" Target="https://www.promotion-offshore.n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2FA3F-D77C-855F-EE4F-F19D8B35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" y="4464126"/>
            <a:ext cx="6502785" cy="365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51A4B48-64CB-58E4-74EC-996AD0CD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724" y="4860926"/>
            <a:ext cx="21526917" cy="28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0" tIns="46036" rIns="92070" bIns="46036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800000"/>
                </a:solidFill>
              </a:rPr>
              <a:t>Aberdeen HVDC (High Voltage Direct Current)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800000"/>
                </a:solidFill>
              </a:rPr>
              <a:t>Research Centre  </a:t>
            </a:r>
          </a:p>
          <a:p>
            <a:pPr algn="ctr">
              <a:spcBef>
                <a:spcPct val="0"/>
              </a:spcBef>
            </a:pPr>
            <a:endParaRPr lang="en-GB" altLang="en-US" sz="6000" dirty="0">
              <a:solidFill>
                <a:srgbClr val="80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FC38E8-320D-758A-4A8B-CFD71E338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" y="36511357"/>
            <a:ext cx="21526917" cy="28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0" tIns="46036" rIns="92070" bIns="46036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800000"/>
                </a:solidFill>
              </a:rPr>
              <a:t>Dragan Jovcic, </a:t>
            </a:r>
            <a:r>
              <a:rPr lang="en-GB" altLang="en-US" sz="6000" b="1" dirty="0">
                <a:solidFill>
                  <a:srgbClr val="800000"/>
                </a:solidFill>
                <a:hlinkClick r:id="rId3"/>
              </a:rPr>
              <a:t>d.jovcic@abdn.ac.uk</a:t>
            </a:r>
            <a:endParaRPr lang="en-GB" altLang="en-US" sz="6000" b="1" dirty="0">
              <a:solidFill>
                <a:srgbClr val="8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800000"/>
                </a:solidFill>
              </a:rPr>
              <a:t>Xin Yuan, </a:t>
            </a:r>
            <a:r>
              <a:rPr lang="en-GB" altLang="en-US" sz="6000" b="1" dirty="0">
                <a:solidFill>
                  <a:srgbClr val="800000"/>
                </a:solidFill>
                <a:hlinkClick r:id="rId4"/>
              </a:rPr>
              <a:t>xin.yuan@abdn.ac.uk</a:t>
            </a:r>
            <a:r>
              <a:rPr lang="en-GB" altLang="en-US" sz="6000" b="1" dirty="0">
                <a:solidFill>
                  <a:srgbClr val="80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800000"/>
                </a:solidFill>
              </a:rPr>
              <a:t>Ai </a:t>
            </a:r>
            <a:r>
              <a:rPr lang="en-GB" altLang="en-US" sz="6000" b="1" dirty="0" err="1">
                <a:solidFill>
                  <a:srgbClr val="800000"/>
                </a:solidFill>
              </a:rPr>
              <a:t>Jamshidifar</a:t>
            </a:r>
            <a:r>
              <a:rPr lang="en-GB" altLang="en-US" sz="6000" b="1" dirty="0">
                <a:solidFill>
                  <a:srgbClr val="800000"/>
                </a:solidFill>
              </a:rPr>
              <a:t>, </a:t>
            </a:r>
            <a:r>
              <a:rPr lang="en-GB" altLang="en-US" sz="6000" b="1" dirty="0">
                <a:solidFill>
                  <a:srgbClr val="800000"/>
                </a:solidFill>
                <a:hlinkClick r:id="rId5"/>
              </a:rPr>
              <a:t>ajamshidifar@abdn.ac.uk</a:t>
            </a:r>
            <a:r>
              <a:rPr lang="en-GB" altLang="en-US" sz="6000" b="1" dirty="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7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6EC294A-A63E-56A5-1D2A-908EAA5A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961" y="30730584"/>
            <a:ext cx="6256421" cy="899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Masood\presentations\dc grid photo\dc grid photo.jpg">
            <a:extLst>
              <a:ext uri="{FF2B5EF4-FFF2-40B4-BE49-F238E27FC236}">
                <a16:creationId xmlns:a16="http://schemas.microsoft.com/office/drawing/2014/main" id="{040FC333-B439-F145-9503-CBF37902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74" y="24491919"/>
            <a:ext cx="19354149" cy="1073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tep_down_steady">
            <a:extLst>
              <a:ext uri="{FF2B5EF4-FFF2-40B4-BE49-F238E27FC236}">
                <a16:creationId xmlns:a16="http://schemas.microsoft.com/office/drawing/2014/main" id="{9A3AACB2-5679-CA94-9E81-900C94E388C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142" y="22737110"/>
            <a:ext cx="8230852" cy="59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73F7005-55EA-A54B-351F-60F643B7E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19" y="9069000"/>
            <a:ext cx="29501432" cy="1597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0" tIns="46036" rIns="92070" bIns="46036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57250" indent="-857250">
              <a:spcBef>
                <a:spcPct val="0"/>
              </a:spcBef>
            </a:pPr>
            <a:r>
              <a:rPr lang="en-GB" altLang="en-US" sz="6000" dirty="0">
                <a:solidFill>
                  <a:srgbClr val="800000"/>
                </a:solidFill>
              </a:rPr>
              <a:t>Research themes: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High Voltage DC Transmission,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DC Transmission Grids,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DC Circuit Breakers, 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Converter topologies, power electronics,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Power system and converter modelling,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Integration of renewable energy sources.   </a:t>
            </a:r>
          </a:p>
          <a:p>
            <a:pPr marL="857250" indent="-857250">
              <a:spcBef>
                <a:spcPct val="0"/>
              </a:spcBef>
            </a:pPr>
            <a:r>
              <a:rPr lang="en-GB" altLang="en-US" sz="6000" dirty="0">
                <a:solidFill>
                  <a:srgbClr val="800000"/>
                </a:solidFill>
              </a:rPr>
              <a:t>Research supported by 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EU/UK research councils, 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Scottish enterprise and 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Industry, (RTE, SSE, GE)</a:t>
            </a:r>
          </a:p>
          <a:p>
            <a:pPr marL="857250" indent="-857250">
              <a:spcBef>
                <a:spcPct val="0"/>
              </a:spcBef>
            </a:pPr>
            <a:r>
              <a:rPr lang="en-GB" altLang="en-US" sz="6000" dirty="0">
                <a:solidFill>
                  <a:srgbClr val="800000"/>
                </a:solidFill>
              </a:rPr>
              <a:t>£5.5 Million external research funding since 2010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 err="1">
                <a:solidFill>
                  <a:srgbClr val="800000"/>
                </a:solidFill>
              </a:rPr>
              <a:t>PROMOTioN</a:t>
            </a:r>
            <a:r>
              <a:rPr lang="en-GB" altLang="en-US" sz="5600" dirty="0">
                <a:solidFill>
                  <a:srgbClr val="800000"/>
                </a:solidFill>
              </a:rPr>
              <a:t> EU project (€39 million, 2016-2020) </a:t>
            </a:r>
            <a:r>
              <a:rPr lang="en-GB" altLang="en-US" sz="5600" dirty="0">
                <a:solidFill>
                  <a:srgbClr val="800000"/>
                </a:solidFill>
                <a:hlinkClick r:id="rId9"/>
              </a:rPr>
              <a:t>https://www.promotion-offshore.net/</a:t>
            </a:r>
            <a:r>
              <a:rPr lang="en-GB" altLang="en-US" sz="5600" dirty="0">
                <a:solidFill>
                  <a:srgbClr val="800000"/>
                </a:solidFill>
              </a:rPr>
              <a:t>,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>
                <a:solidFill>
                  <a:srgbClr val="800000"/>
                </a:solidFill>
              </a:rPr>
              <a:t>MISSION EU project (€12 million, 2024-2027), </a:t>
            </a:r>
            <a:r>
              <a:rPr lang="en-GB" altLang="en-US" sz="5600" dirty="0">
                <a:solidFill>
                  <a:srgbClr val="800000"/>
                </a:solidFill>
                <a:hlinkClick r:id="rId10"/>
              </a:rPr>
              <a:t>https://euprojectmission.net/</a:t>
            </a:r>
            <a:r>
              <a:rPr lang="en-GB" altLang="en-US" sz="5600" dirty="0">
                <a:solidFill>
                  <a:srgbClr val="800000"/>
                </a:solidFill>
              </a:rPr>
              <a:t>  </a:t>
            </a:r>
          </a:p>
          <a:p>
            <a:pPr marL="1600200" lvl="1" indent="-857250">
              <a:spcBef>
                <a:spcPct val="0"/>
              </a:spcBef>
            </a:pPr>
            <a:r>
              <a:rPr lang="en-GB" altLang="en-US" sz="5600" dirty="0" err="1">
                <a:solidFill>
                  <a:srgbClr val="800000"/>
                </a:solidFill>
              </a:rPr>
              <a:t>MowiLife</a:t>
            </a:r>
            <a:r>
              <a:rPr lang="en-GB" altLang="en-US" sz="5600" dirty="0">
                <a:solidFill>
                  <a:srgbClr val="800000"/>
                </a:solidFill>
              </a:rPr>
              <a:t>  EU project (€4 million, 2024-2027).</a:t>
            </a:r>
          </a:p>
          <a:p>
            <a:pPr marL="857250" indent="-857250">
              <a:spcBef>
                <a:spcPct val="0"/>
              </a:spcBef>
            </a:pPr>
            <a:r>
              <a:rPr lang="en-GB" altLang="en-US" sz="6000" dirty="0">
                <a:solidFill>
                  <a:srgbClr val="800000"/>
                </a:solidFill>
              </a:rPr>
              <a:t>5-10 members including PhD students and research fellows</a:t>
            </a:r>
          </a:p>
          <a:p>
            <a:pPr marL="857250" indent="-857250">
              <a:spcBef>
                <a:spcPct val="0"/>
              </a:spcBef>
            </a:pPr>
            <a:r>
              <a:rPr lang="en-GB" altLang="en-US" sz="6000" dirty="0">
                <a:solidFill>
                  <a:srgbClr val="800000"/>
                </a:solidFill>
              </a:rPr>
              <a:t>Substantial laboratory for demonstration of DC systems</a:t>
            </a:r>
          </a:p>
          <a:p>
            <a:pPr algn="ctr">
              <a:spcBef>
                <a:spcPct val="0"/>
              </a:spcBef>
            </a:pPr>
            <a:endParaRPr lang="en-GB" altLang="en-US" sz="6000" dirty="0">
              <a:solidFill>
                <a:srgbClr val="80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5F0A589-A4D1-8705-9D30-15A4AC324CB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31" t="24582" r="13384" b="3410"/>
          <a:stretch/>
        </p:blipFill>
        <p:spPr>
          <a:xfrm>
            <a:off x="16333166" y="12243400"/>
            <a:ext cx="6959666" cy="44700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471BA6-B83A-6640-0121-926A86ED1FC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03" t="21258" r="13074" b="8437"/>
          <a:stretch/>
        </p:blipFill>
        <p:spPr>
          <a:xfrm>
            <a:off x="16472009" y="7536409"/>
            <a:ext cx="6681980" cy="447001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A81C334-EB46-3688-64BA-59C6482C0386}"/>
              </a:ext>
            </a:extLst>
          </p:cNvPr>
          <p:cNvSpPr txBox="1"/>
          <p:nvPr/>
        </p:nvSpPr>
        <p:spPr>
          <a:xfrm>
            <a:off x="16214321" y="16668718"/>
            <a:ext cx="69596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dirty="0">
                <a:solidFill>
                  <a:srgbClr val="002060"/>
                </a:solidFill>
                <a:latin typeface="Arial" panose="020B0604020202020204" pitchFamily="34" charset="0"/>
              </a:rPr>
              <a:t>(eVTOL) aircraft inverter prototype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D4513-0DC6-B56A-FA47-41C75D68FBCF}"/>
              </a:ext>
            </a:extLst>
          </p:cNvPr>
          <p:cNvSpPr txBox="1"/>
          <p:nvPr/>
        </p:nvSpPr>
        <p:spPr>
          <a:xfrm>
            <a:off x="23411677" y="16764263"/>
            <a:ext cx="69596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dirty="0">
                <a:solidFill>
                  <a:srgbClr val="002060"/>
                </a:solidFill>
                <a:latin typeface="Arial" panose="020B0604020202020204" pitchFamily="34" charset="0"/>
              </a:rPr>
              <a:t>(MMC) Modular Multilevel Converter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C53A1-37BB-5ED9-C9EE-60FC52EDA3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154" y="6774845"/>
            <a:ext cx="5790882" cy="1011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067AA6-A1F6-B34A-C5A1-CBA3EBB3B114}"/>
              </a:ext>
            </a:extLst>
          </p:cNvPr>
          <p:cNvSpPr txBox="1"/>
          <p:nvPr/>
        </p:nvSpPr>
        <p:spPr>
          <a:xfrm>
            <a:off x="907966" y="35392163"/>
            <a:ext cx="14229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dirty="0">
                <a:solidFill>
                  <a:srgbClr val="002060"/>
                </a:solidFill>
                <a:latin typeface="Arial" panose="020B0604020202020204" pitchFamily="34" charset="0"/>
              </a:rPr>
              <a:t>HVDC research center laboratory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FCF44-E7E7-A77D-B667-35FCBE026251}"/>
              </a:ext>
            </a:extLst>
          </p:cNvPr>
          <p:cNvSpPr txBox="1"/>
          <p:nvPr/>
        </p:nvSpPr>
        <p:spPr>
          <a:xfrm>
            <a:off x="21580538" y="28779267"/>
            <a:ext cx="83668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dirty="0">
                <a:solidFill>
                  <a:srgbClr val="002060"/>
                </a:solidFill>
                <a:latin typeface="Arial" panose="020B0604020202020204" pitchFamily="34" charset="0"/>
              </a:rPr>
              <a:t>DC/DC converter responses</a:t>
            </a:r>
          </a:p>
        </p:txBody>
      </p:sp>
    </p:spTree>
    <p:extLst>
      <p:ext uri="{BB962C8B-B14F-4D97-AF65-F5344CB8AC3E}">
        <p14:creationId xmlns:p14="http://schemas.microsoft.com/office/powerpoint/2010/main" val="178299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00 Years of Engineering at Aberdeen - A0 Poster Template.potx" id="{427E374B-BF47-4349-BD89-49763C08CCDA}" vid="{764B2B4F-8EB0-4853-8F15-AB9CCEC422D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100 Years of Engineering at Aberdeen - A0 Poster Template</Template>
  <TotalTime>141</TotalTime>
  <Words>187</Words>
  <Application>Microsoft Office PowerPoint</Application>
  <PresentationFormat>Custom</PresentationFormat>
  <Paragraphs>26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Abadi</vt:lpstr>
      <vt:lpstr>Aptos</vt:lpstr>
      <vt:lpstr>Aptos Display</vt:lpstr>
      <vt:lpstr>Arial</vt:lpstr>
      <vt:lpstr>Navigo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Jovcic, Prof Dragan</dc:creator>
  <cp:lastModifiedBy>Jovcic, Prof Dragan</cp:lastModifiedBy>
  <cp:revision>6</cp:revision>
  <dcterms:created xsi:type="dcterms:W3CDTF">2024-09-24T10:27:55Z</dcterms:created>
  <dcterms:modified xsi:type="dcterms:W3CDTF">2024-09-24T21:16:10Z</dcterms:modified>
</cp:coreProperties>
</file>